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67" r:id="rId2"/>
    <p:sldId id="263" r:id="rId3"/>
    <p:sldId id="259" r:id="rId4"/>
    <p:sldId id="258" r:id="rId5"/>
    <p:sldId id="265" r:id="rId6"/>
    <p:sldId id="266" r:id="rId7"/>
  </p:sldIdLst>
  <p:sldSz cx="9144000" cy="6858000" type="screen4x3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Estilo medio 1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900"/>
            </a:pPr>
            <a:r>
              <a:rPr lang="en-US" sz="900" dirty="0" err="1" smtClean="0"/>
              <a:t>Clasificación</a:t>
            </a:r>
            <a:r>
              <a:rPr lang="en-US" sz="900" dirty="0" smtClean="0"/>
              <a:t> </a:t>
            </a:r>
            <a:r>
              <a:rPr lang="en-US" sz="900" dirty="0" err="1"/>
              <a:t>por</a:t>
            </a:r>
            <a:r>
              <a:rPr lang="en-US" sz="900" dirty="0"/>
              <a:t> </a:t>
            </a:r>
            <a:r>
              <a:rPr lang="en-US" sz="900" dirty="0" err="1"/>
              <a:t>Trimestre</a:t>
            </a:r>
            <a:r>
              <a:rPr lang="en-US" sz="900" baseline="0" dirty="0"/>
              <a:t> </a:t>
            </a:r>
            <a:r>
              <a:rPr lang="en-US" sz="900" baseline="0" dirty="0" err="1"/>
              <a:t>Gestacional</a:t>
            </a:r>
            <a:r>
              <a:rPr lang="en-US" sz="900" baseline="0" dirty="0"/>
              <a:t> </a:t>
            </a:r>
            <a:r>
              <a:rPr lang="en-US" sz="900" baseline="0" dirty="0" err="1"/>
              <a:t>reportado</a:t>
            </a:r>
            <a:r>
              <a:rPr lang="en-US" sz="900" baseline="0" dirty="0"/>
              <a:t> a la </a:t>
            </a:r>
            <a:r>
              <a:rPr lang="en-US" sz="900" baseline="0" dirty="0" err="1"/>
              <a:t>confirmación</a:t>
            </a:r>
            <a:r>
              <a:rPr lang="en-US" sz="900" baseline="0" dirty="0"/>
              <a:t> </a:t>
            </a:r>
            <a:r>
              <a:rPr lang="en-US" sz="900" baseline="0" dirty="0" err="1"/>
              <a:t>Dx</a:t>
            </a:r>
            <a:r>
              <a:rPr lang="en-US" sz="900" baseline="0" dirty="0"/>
              <a:t>.</a:t>
            </a:r>
            <a:endParaRPr lang="en-US" sz="900" dirty="0"/>
          </a:p>
        </c:rich>
      </c:tx>
      <c:layout>
        <c:manualLayout>
          <c:xMode val="edge"/>
          <c:yMode val="edge"/>
          <c:x val="0.10100945224102681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5104228185172406"/>
          <c:y val="0.23381622447020955"/>
          <c:w val="0.40670844269466316"/>
          <c:h val="0.67784740449110525"/>
        </c:manualLayout>
      </c:layout>
      <c:pieChart>
        <c:varyColors val="1"/>
        <c:ser>
          <c:idx val="0"/>
          <c:order val="0"/>
          <c:tx>
            <c:strRef>
              <c:f>'R. Ejecutivo'!$B$16</c:f>
              <c:strCache>
                <c:ptCount val="1"/>
                <c:pt idx="0">
                  <c:v>TOTAL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22%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32%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46%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 b="1"/>
                </a:pPr>
                <a:endParaRPr lang="es-MX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'R. Ejecutivo'!$C$9:$E$9</c:f>
              <c:strCache>
                <c:ptCount val="3"/>
                <c:pt idx="0">
                  <c:v>PRIMER</c:v>
                </c:pt>
                <c:pt idx="1">
                  <c:v>SEGUNDO</c:v>
                </c:pt>
                <c:pt idx="2">
                  <c:v>TERCER</c:v>
                </c:pt>
              </c:strCache>
            </c:strRef>
          </c:cat>
          <c:val>
            <c:numRef>
              <c:f>'R. Ejecutivo'!$C$16:$E$16</c:f>
              <c:numCache>
                <c:formatCode>General</c:formatCode>
                <c:ptCount val="3"/>
                <c:pt idx="0">
                  <c:v>90</c:v>
                </c:pt>
                <c:pt idx="1">
                  <c:v>129</c:v>
                </c:pt>
                <c:pt idx="2">
                  <c:v>167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B6D-EC4C-A032-5139E4AC3E1E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t"/>
      <c:layout>
        <c:manualLayout>
          <c:xMode val="edge"/>
          <c:yMode val="edge"/>
          <c:x val="3.5224190726159246E-2"/>
          <c:y val="0.84425179158461905"/>
          <c:w val="0.83040700156123004"/>
          <c:h val="0.12592188551659009"/>
        </c:manualLayout>
      </c:layout>
      <c:overlay val="0"/>
      <c:txPr>
        <a:bodyPr/>
        <a:lstStyle/>
        <a:p>
          <a:pPr>
            <a:defRPr sz="800"/>
          </a:pPr>
          <a:endParaRPr lang="es-MX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ALUD pUBLI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3" y="2130426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1" y="3886202"/>
            <a:ext cx="64008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9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2E998-1A2D-DE4E-B4E3-8C38BBD0A92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15/08/2018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96FE5-9353-5748-A4C7-33870DB4B4AE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915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2" y="274644"/>
            <a:ext cx="2057400" cy="5851524"/>
          </a:xfrm>
          <a:prstGeom prst="rect">
            <a:avLst/>
          </a:prstGeo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1" y="274644"/>
            <a:ext cx="6019801" cy="5851524"/>
          </a:xfrm>
        </p:spPr>
        <p:txBody>
          <a:bodyPr vert="eaVert"/>
          <a:lstStyle/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2E998-1A2D-DE4E-B4E3-8C38BBD0A92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15/08/2018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96FE5-9353-5748-A4C7-33870DB4B4AE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0759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2E998-1A2D-DE4E-B4E3-8C38BBD0A92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15/08/2018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96FE5-9353-5748-A4C7-33870DB4B4AE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648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7" y="4406904"/>
            <a:ext cx="7772400" cy="1362076"/>
          </a:xfrm>
          <a:prstGeom prst="rect">
            <a:avLst/>
          </a:prstGeo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7" y="2906717"/>
            <a:ext cx="7772400" cy="1500188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41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82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824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3765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4707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5648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65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7531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2E998-1A2D-DE4E-B4E3-8C38BBD0A92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15/08/2018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96FE5-9353-5748-A4C7-33870DB4B4AE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717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2" y="274638"/>
            <a:ext cx="8229602" cy="1143001"/>
          </a:xfrm>
          <a:prstGeom prst="rect">
            <a:avLst/>
          </a:prstGeo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2" y="1600201"/>
            <a:ext cx="4038600" cy="4525963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1" y="1600201"/>
            <a:ext cx="4038600" cy="4525963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2E998-1A2D-DE4E-B4E3-8C38BBD0A92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15/08/2018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96FE5-9353-5748-A4C7-33870DB4B4AE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937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2" y="274638"/>
            <a:ext cx="8229602" cy="114300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8"/>
            <a:ext cx="4040188" cy="639762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5" indent="0">
              <a:buNone/>
              <a:defRPr sz="2200" b="1"/>
            </a:lvl2pPr>
            <a:lvl3pPr marL="1018828" indent="0">
              <a:buNone/>
              <a:defRPr sz="2000" b="1"/>
            </a:lvl3pPr>
            <a:lvl4pPr marL="1528243" indent="0">
              <a:buNone/>
              <a:defRPr sz="1800" b="1"/>
            </a:lvl4pPr>
            <a:lvl5pPr marL="2037657" indent="0">
              <a:buNone/>
              <a:defRPr sz="1800" b="1"/>
            </a:lvl5pPr>
            <a:lvl6pPr marL="2547072" indent="0">
              <a:buNone/>
              <a:defRPr sz="1800" b="1"/>
            </a:lvl6pPr>
            <a:lvl7pPr marL="3056485" indent="0">
              <a:buNone/>
              <a:defRPr sz="1800" b="1"/>
            </a:lvl7pPr>
            <a:lvl8pPr marL="3565900" indent="0">
              <a:buNone/>
              <a:defRPr sz="1800" b="1"/>
            </a:lvl8pPr>
            <a:lvl9pPr marL="4075314" indent="0">
              <a:buNone/>
              <a:defRPr sz="18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8"/>
            <a:ext cx="4040188" cy="3951288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8" y="1535118"/>
            <a:ext cx="4041775" cy="639762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5" indent="0">
              <a:buNone/>
              <a:defRPr sz="2200" b="1"/>
            </a:lvl2pPr>
            <a:lvl3pPr marL="1018828" indent="0">
              <a:buNone/>
              <a:defRPr sz="2000" b="1"/>
            </a:lvl3pPr>
            <a:lvl4pPr marL="1528243" indent="0">
              <a:buNone/>
              <a:defRPr sz="1800" b="1"/>
            </a:lvl4pPr>
            <a:lvl5pPr marL="2037657" indent="0">
              <a:buNone/>
              <a:defRPr sz="1800" b="1"/>
            </a:lvl5pPr>
            <a:lvl6pPr marL="2547072" indent="0">
              <a:buNone/>
              <a:defRPr sz="1800" b="1"/>
            </a:lvl6pPr>
            <a:lvl7pPr marL="3056485" indent="0">
              <a:buNone/>
              <a:defRPr sz="1800" b="1"/>
            </a:lvl7pPr>
            <a:lvl8pPr marL="3565900" indent="0">
              <a:buNone/>
              <a:defRPr sz="1800" b="1"/>
            </a:lvl8pPr>
            <a:lvl9pPr marL="4075314" indent="0">
              <a:buNone/>
              <a:defRPr sz="18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8" y="2174878"/>
            <a:ext cx="4041775" cy="3951288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2E998-1A2D-DE4E-B4E3-8C38BBD0A92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15/08/2018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96FE5-9353-5748-A4C7-33870DB4B4AE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112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2" y="274638"/>
            <a:ext cx="8229602" cy="1143001"/>
          </a:xfrm>
          <a:prstGeom prst="rect">
            <a:avLst/>
          </a:prstGeo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2E998-1A2D-DE4E-B4E3-8C38BBD0A92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15/08/2018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96FE5-9353-5748-A4C7-33870DB4B4AE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827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2E998-1A2D-DE4E-B4E3-8C38BBD0A92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15/08/2018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96FE5-9353-5748-A4C7-33870DB4B4AE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330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90" y="4800603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90" y="5367338"/>
            <a:ext cx="5486400" cy="804862"/>
          </a:xfrm>
        </p:spPr>
        <p:txBody>
          <a:bodyPr/>
          <a:lstStyle>
            <a:lvl1pPr marL="0" indent="0">
              <a:buNone/>
              <a:defRPr sz="1500"/>
            </a:lvl1pPr>
            <a:lvl2pPr marL="509415" indent="0">
              <a:buNone/>
              <a:defRPr sz="1400"/>
            </a:lvl2pPr>
            <a:lvl3pPr marL="1018828" indent="0">
              <a:buNone/>
              <a:defRPr sz="1100"/>
            </a:lvl3pPr>
            <a:lvl4pPr marL="1528243" indent="0">
              <a:buNone/>
              <a:defRPr sz="1000"/>
            </a:lvl4pPr>
            <a:lvl5pPr marL="2037657" indent="0">
              <a:buNone/>
              <a:defRPr sz="1000"/>
            </a:lvl5pPr>
            <a:lvl6pPr marL="2547072" indent="0">
              <a:buNone/>
              <a:defRPr sz="1000"/>
            </a:lvl6pPr>
            <a:lvl7pPr marL="3056485" indent="0">
              <a:buNone/>
              <a:defRPr sz="1000"/>
            </a:lvl7pPr>
            <a:lvl8pPr marL="3565900" indent="0">
              <a:buNone/>
              <a:defRPr sz="1000"/>
            </a:lvl8pPr>
            <a:lvl9pPr marL="4075314" indent="0">
              <a:buNone/>
              <a:defRPr sz="1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2E998-1A2D-DE4E-B4E3-8C38BBD0A92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15/08/2018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96FE5-9353-5748-A4C7-33870DB4B4AE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3622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2E998-1A2D-DE4E-B4E3-8C38BBD0A92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15/08/2018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96FE5-9353-5748-A4C7-33870DB4B4AE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938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2" y="1600201"/>
            <a:ext cx="8229602" cy="4525963"/>
          </a:xfrm>
          <a:prstGeom prst="rect">
            <a:avLst/>
          </a:prstGeom>
        </p:spPr>
        <p:txBody>
          <a:bodyPr vert="horz" lIns="101883" tIns="50942" rIns="101883" bIns="50942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2" y="6356355"/>
            <a:ext cx="2133600" cy="365125"/>
          </a:xfrm>
          <a:prstGeom prst="rect">
            <a:avLst/>
          </a:prstGeom>
        </p:spPr>
        <p:txBody>
          <a:bodyPr vert="horz" lIns="101883" tIns="50942" rIns="101883" bIns="50942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09415"/>
            <a:fld id="{5A12E998-1A2D-DE4E-B4E3-8C38BBD0A92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 defTabSz="509415"/>
              <a:t>15/08/2018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2" y="6356355"/>
            <a:ext cx="2895600" cy="365125"/>
          </a:xfrm>
          <a:prstGeom prst="rect">
            <a:avLst/>
          </a:prstGeom>
        </p:spPr>
        <p:txBody>
          <a:bodyPr vert="horz" lIns="101883" tIns="50942" rIns="101883" bIns="50942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09415"/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4" y="6356355"/>
            <a:ext cx="2133600" cy="365125"/>
          </a:xfrm>
          <a:prstGeom prst="rect">
            <a:avLst/>
          </a:prstGeom>
        </p:spPr>
        <p:txBody>
          <a:bodyPr vert="horz" lIns="101883" tIns="50942" rIns="101883" bIns="50942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09415"/>
            <a:fld id="{16896FE5-9353-5748-A4C7-33870DB4B4AE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 defTabSz="509415"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 rotWithShape="1">
          <a:blip r:embed="rId13" cstate="print"/>
          <a:srcRect l="45936" t="53360" r="17537" b="43984"/>
          <a:stretch/>
        </p:blipFill>
        <p:spPr>
          <a:xfrm>
            <a:off x="2888385" y="82706"/>
            <a:ext cx="5922793" cy="146895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13" cstate="print"/>
          <a:srcRect l="45936" t="53360" r="17537" b="43984"/>
          <a:stretch/>
        </p:blipFill>
        <p:spPr>
          <a:xfrm>
            <a:off x="3030467" y="194473"/>
            <a:ext cx="5922793" cy="146895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 userDrawn="1"/>
        </p:nvPicPr>
        <p:blipFill rotWithShape="1">
          <a:blip r:embed="rId13" cstate="print"/>
          <a:srcRect l="45936" t="53360" r="17537" b="43984"/>
          <a:stretch/>
        </p:blipFill>
        <p:spPr>
          <a:xfrm>
            <a:off x="2973395" y="321829"/>
            <a:ext cx="5922793" cy="146895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 userDrawn="1"/>
        </p:nvPicPr>
        <p:blipFill rotWithShape="1">
          <a:blip r:embed="rId13" cstate="print"/>
          <a:srcRect l="45936" t="53360" r="17537" b="43984"/>
          <a:stretch/>
        </p:blipFill>
        <p:spPr>
          <a:xfrm>
            <a:off x="3058405" y="419759"/>
            <a:ext cx="5922793" cy="146895"/>
          </a:xfrm>
          <a:prstGeom prst="rect">
            <a:avLst/>
          </a:prstGeom>
        </p:spPr>
      </p:pic>
      <p:sp>
        <p:nvSpPr>
          <p:cNvPr id="2" name="CuadroTexto 1"/>
          <p:cNvSpPr txBox="1"/>
          <p:nvPr userDrawn="1"/>
        </p:nvSpPr>
        <p:spPr>
          <a:xfrm>
            <a:off x="2916324" y="221133"/>
            <a:ext cx="33736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09415"/>
            <a:r>
              <a:rPr lang="es-MX" sz="2000" b="1" dirty="0">
                <a:solidFill>
                  <a:srgbClr val="3366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Dirección de Salud Pública</a:t>
            </a:r>
          </a:p>
        </p:txBody>
      </p:sp>
    </p:spTree>
    <p:extLst>
      <p:ext uri="{BB962C8B-B14F-4D97-AF65-F5344CB8AC3E}">
        <p14:creationId xmlns:p14="http://schemas.microsoft.com/office/powerpoint/2010/main" val="4115205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</p:sldLayoutIdLst>
  <p:txStyles>
    <p:titleStyle>
      <a:lvl1pPr algn="ctr" defTabSz="509415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2060" indent="-382060" algn="l" defTabSz="509415" rtl="0" eaLnBrk="1" latinLnBrk="0" hangingPunct="1">
        <a:spcBef>
          <a:spcPct val="20000"/>
        </a:spcBef>
        <a:buFont typeface="Arial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8" indent="-318383" algn="l" defTabSz="509415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6" indent="-254707" algn="l" defTabSz="509415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9" indent="-254707" algn="l" defTabSz="509415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64" indent="-254707" algn="l" defTabSz="509415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78" indent="-254707" algn="l" defTabSz="5094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93" indent="-254707" algn="l" defTabSz="5094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606" indent="-254707" algn="l" defTabSz="5094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21" indent="-254707" algn="l" defTabSz="5094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5094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5" algn="l" defTabSz="5094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8" algn="l" defTabSz="5094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43" algn="l" defTabSz="5094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57" algn="l" defTabSz="5094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72" algn="l" defTabSz="5094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85" algn="l" defTabSz="5094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900" algn="l" defTabSz="5094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314" algn="l" defTabSz="5094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72678" y="1742951"/>
            <a:ext cx="7772400" cy="1470025"/>
          </a:xfrm>
        </p:spPr>
        <p:txBody>
          <a:bodyPr/>
          <a:lstStyle/>
          <a:p>
            <a:r>
              <a:rPr lang="es-MX" sz="6600" dirty="0" smtClean="0">
                <a:solidFill>
                  <a:schemeClr val="accent3">
                    <a:lumMod val="50000"/>
                  </a:schemeClr>
                </a:solidFill>
              </a:rPr>
              <a:t>ZIKA </a:t>
            </a:r>
            <a:endParaRPr lang="es-MX" sz="66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6" name="Picture 2" descr="Resultado de imagen para ZIK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068960"/>
            <a:ext cx="3286125" cy="3514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2966339" y="116632"/>
            <a:ext cx="5112568" cy="86409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4020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Marcador de contenido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755185950"/>
              </p:ext>
            </p:extLst>
          </p:nvPr>
        </p:nvGraphicFramePr>
        <p:xfrm>
          <a:off x="683568" y="2276872"/>
          <a:ext cx="7564956" cy="2885793"/>
        </p:xfrm>
        <a:graphic>
          <a:graphicData uri="http://schemas.openxmlformats.org/drawingml/2006/table">
            <a:tbl>
              <a:tblPr>
                <a:tableStyleId>{1FECB4D8-DB02-4DC6-A0A2-4F2EBAE1DC90}</a:tableStyleId>
              </a:tblPr>
              <a:tblGrid>
                <a:gridCol w="1330103"/>
                <a:gridCol w="877499"/>
                <a:gridCol w="923682"/>
                <a:gridCol w="849788"/>
                <a:gridCol w="692761"/>
                <a:gridCol w="692761"/>
                <a:gridCol w="812840"/>
                <a:gridCol w="692761"/>
                <a:gridCol w="692761"/>
              </a:tblGrid>
              <a:tr h="50445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JURISDICCIÓN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IMSS</a:t>
                      </a:r>
                      <a:endParaRPr lang="es-MX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IMSS PR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ISSSTE</a:t>
                      </a:r>
                      <a:endParaRPr lang="es-MX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SSA</a:t>
                      </a:r>
                      <a:endParaRPr lang="es-MX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PEMEX</a:t>
                      </a:r>
                      <a:endParaRPr lang="es-MX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SEDENA</a:t>
                      </a:r>
                      <a:endParaRPr lang="es-MX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OTRO</a:t>
                      </a:r>
                      <a:endParaRPr lang="es-MX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TOTAL</a:t>
                      </a:r>
                      <a:endParaRPr lang="es-MX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9689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II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1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1</a:t>
                      </a:r>
                      <a:endParaRPr lang="es-MX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9689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IV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13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61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78</a:t>
                      </a:r>
                      <a:endParaRPr lang="es-MX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9689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V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59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10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6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135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1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5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218</a:t>
                      </a:r>
                      <a:endParaRPr lang="es-MX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9689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VI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5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22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4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19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50</a:t>
                      </a:r>
                      <a:endParaRPr lang="es-MX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9689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VII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1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5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33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39</a:t>
                      </a:r>
                      <a:endParaRPr lang="es-MX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9689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u="none" strike="noStrike" dirty="0">
                          <a:effectLst/>
                        </a:rPr>
                        <a:t>TOTAL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u="none" strike="noStrike" dirty="0">
                          <a:effectLst/>
                        </a:rPr>
                        <a:t>78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u="none" strike="noStrike" dirty="0">
                          <a:effectLst/>
                        </a:rPr>
                        <a:t>40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u="none" strike="noStrike" dirty="0">
                          <a:effectLst/>
                        </a:rPr>
                        <a:t>10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u="none" strike="noStrike" dirty="0">
                          <a:effectLst/>
                        </a:rPr>
                        <a:t>248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u="none" strike="noStrike" dirty="0">
                          <a:effectLst/>
                        </a:rPr>
                        <a:t>2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u="none" strike="noStrike" dirty="0">
                          <a:effectLst/>
                        </a:rPr>
                        <a:t>1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u="none" strike="noStrike" dirty="0">
                          <a:effectLst/>
                        </a:rPr>
                        <a:t>7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u="none" strike="noStrike" dirty="0">
                          <a:effectLst/>
                        </a:rPr>
                        <a:t>386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5" name="4 Rectángulo"/>
          <p:cNvSpPr/>
          <p:nvPr/>
        </p:nvSpPr>
        <p:spPr>
          <a:xfrm>
            <a:off x="2987289" y="260648"/>
            <a:ext cx="3456384" cy="7643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3019934" y="260648"/>
            <a:ext cx="5184576" cy="936104"/>
          </a:xfrm>
        </p:spPr>
        <p:txBody>
          <a:bodyPr/>
          <a:lstStyle/>
          <a:p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Compendio estatal </a:t>
            </a:r>
            <a:endParaRPr lang="es-MX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45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2"/>
          <p:cNvGrpSpPr/>
          <p:nvPr/>
        </p:nvGrpSpPr>
        <p:grpSpPr>
          <a:xfrm>
            <a:off x="2843808" y="546569"/>
            <a:ext cx="5322500" cy="938253"/>
            <a:chOff x="2446602" y="63570"/>
            <a:chExt cx="5160910" cy="711696"/>
          </a:xfrm>
        </p:grpSpPr>
        <p:pic>
          <p:nvPicPr>
            <p:cNvPr id="4" name="Imagen 24"/>
            <p:cNvPicPr>
              <a:picLocks noChangeAspect="1"/>
            </p:cNvPicPr>
            <p:nvPr/>
          </p:nvPicPr>
          <p:blipFill rotWithShape="1">
            <a:blip r:embed="rId2" cstate="print"/>
            <a:srcRect l="45936" t="53360" r="17537" b="43984"/>
            <a:stretch/>
          </p:blipFill>
          <p:spPr>
            <a:xfrm>
              <a:off x="2446602" y="63570"/>
              <a:ext cx="5016894" cy="216024"/>
            </a:xfrm>
            <a:prstGeom prst="rect">
              <a:avLst/>
            </a:prstGeom>
          </p:spPr>
        </p:pic>
        <p:pic>
          <p:nvPicPr>
            <p:cNvPr id="5" name="Imagen 25"/>
            <p:cNvPicPr>
              <a:picLocks noChangeAspect="1"/>
            </p:cNvPicPr>
            <p:nvPr/>
          </p:nvPicPr>
          <p:blipFill rotWithShape="1">
            <a:blip r:embed="rId2" cstate="print"/>
            <a:srcRect l="45936" t="53360" r="17537" b="43984"/>
            <a:stretch/>
          </p:blipFill>
          <p:spPr>
            <a:xfrm>
              <a:off x="2566952" y="227936"/>
              <a:ext cx="5016894" cy="216024"/>
            </a:xfrm>
            <a:prstGeom prst="rect">
              <a:avLst/>
            </a:prstGeom>
          </p:spPr>
        </p:pic>
        <p:pic>
          <p:nvPicPr>
            <p:cNvPr id="6" name="Imagen 26"/>
            <p:cNvPicPr>
              <a:picLocks noChangeAspect="1"/>
            </p:cNvPicPr>
            <p:nvPr/>
          </p:nvPicPr>
          <p:blipFill rotWithShape="1">
            <a:blip r:embed="rId2" cstate="print"/>
            <a:srcRect l="45936" t="53360" r="17537" b="43984"/>
            <a:stretch/>
          </p:blipFill>
          <p:spPr>
            <a:xfrm>
              <a:off x="2518610" y="415226"/>
              <a:ext cx="5016894" cy="216024"/>
            </a:xfrm>
            <a:prstGeom prst="rect">
              <a:avLst/>
            </a:prstGeom>
          </p:spPr>
        </p:pic>
        <p:pic>
          <p:nvPicPr>
            <p:cNvPr id="7" name="Imagen 27"/>
            <p:cNvPicPr>
              <a:picLocks noChangeAspect="1"/>
            </p:cNvPicPr>
            <p:nvPr/>
          </p:nvPicPr>
          <p:blipFill rotWithShape="1">
            <a:blip r:embed="rId2" cstate="print"/>
            <a:srcRect l="45936" t="53360" r="17537" b="43984"/>
            <a:stretch/>
          </p:blipFill>
          <p:spPr>
            <a:xfrm>
              <a:off x="2590618" y="559242"/>
              <a:ext cx="5016894" cy="216024"/>
            </a:xfrm>
            <a:prstGeom prst="rect">
              <a:avLst/>
            </a:prstGeom>
          </p:spPr>
        </p:pic>
      </p:grpSp>
      <p:sp>
        <p:nvSpPr>
          <p:cNvPr id="8" name="7 Rectángulo"/>
          <p:cNvSpPr/>
          <p:nvPr/>
        </p:nvSpPr>
        <p:spPr>
          <a:xfrm>
            <a:off x="708299" y="1087508"/>
            <a:ext cx="7478624" cy="41490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dirty="0" smtClean="0">
                <a:solidFill>
                  <a:schemeClr val="tx1"/>
                </a:solidFill>
              </a:rPr>
              <a:t>EMBARAZADAS CON  </a:t>
            </a:r>
            <a:r>
              <a:rPr lang="es-MX" sz="1400" b="1" dirty="0">
                <a:solidFill>
                  <a:schemeClr val="tx1"/>
                </a:solidFill>
              </a:rPr>
              <a:t>DIAGNÓSTICO CONFIRMADO DE </a:t>
            </a:r>
            <a:r>
              <a:rPr lang="es-MX" sz="1400" b="1" dirty="0" smtClean="0">
                <a:solidFill>
                  <a:schemeClr val="tx1"/>
                </a:solidFill>
              </a:rPr>
              <a:t>ZIKA</a:t>
            </a:r>
          </a:p>
          <a:p>
            <a:pPr algn="ctr"/>
            <a:r>
              <a:rPr lang="es-MX" sz="1400" b="1" dirty="0" smtClean="0">
                <a:solidFill>
                  <a:schemeClr val="tx1"/>
                </a:solidFill>
              </a:rPr>
              <a:t>SSA SLP 2017</a:t>
            </a:r>
            <a:endParaRPr lang="es-MX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9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1781634"/>
              </p:ext>
            </p:extLst>
          </p:nvPr>
        </p:nvGraphicFramePr>
        <p:xfrm>
          <a:off x="708299" y="2132856"/>
          <a:ext cx="4943353" cy="1942661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406804"/>
                <a:gridCol w="928100"/>
                <a:gridCol w="976947"/>
                <a:gridCol w="898791"/>
                <a:gridCol w="732711"/>
              </a:tblGrid>
              <a:tr h="47275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JURISDICCIÓN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CLASIFICACIÓN POR TRIMESTRE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44984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 dirty="0">
                          <a:effectLst/>
                        </a:rPr>
                        <a:t>PRIMER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SEGUNDO</a:t>
                      </a:r>
                      <a:endParaRPr lang="es-MX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 dirty="0">
                          <a:effectLst/>
                        </a:rPr>
                        <a:t>TERCER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TOTAL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4498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IV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23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33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61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98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V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44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61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135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98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VI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19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98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VII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18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33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984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 dirty="0">
                          <a:effectLst/>
                        </a:rPr>
                        <a:t>TOTAL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121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248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1 Gráfico">
            <a:extLst>
              <a:ext uri="{FF2B5EF4-FFF2-40B4-BE49-F238E27FC236}">
                <a16:creationId xmlns:lc="http://schemas.openxmlformats.org/drawingml/2006/lockedCanvas" xmlns:a16="http://schemas.microsoft.com/office/drawing/2014/main" xmlns:xdr="http://schemas.openxmlformats.org/drawingml/2006/spreadsheetDrawing" xmlns="" id="{00000000-0008-0000-00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4826256"/>
              </p:ext>
            </p:extLst>
          </p:nvPr>
        </p:nvGraphicFramePr>
        <p:xfrm>
          <a:off x="6228184" y="2849991"/>
          <a:ext cx="2736304" cy="2797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081757"/>
              </p:ext>
            </p:extLst>
          </p:nvPr>
        </p:nvGraphicFramePr>
        <p:xfrm>
          <a:off x="868553" y="4725144"/>
          <a:ext cx="3719155" cy="1440162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821627"/>
                <a:gridCol w="948764"/>
                <a:gridCol w="948764"/>
              </a:tblGrid>
              <a:tr h="22852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JURISDICCIÓN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6" marR="9386" marT="93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TOTAL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6" marR="9386" marT="93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6" marR="9386" marT="93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4232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IV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6" marR="9386" marT="93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61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24.7 %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32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V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6" marR="9386" marT="93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135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54.8%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32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VI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6" marR="9386" marT="93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19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7.7%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32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VII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6" marR="9386" marT="93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33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12.6%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328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 dirty="0">
                          <a:effectLst/>
                        </a:rPr>
                        <a:t>TOTAL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6" marR="9386" marT="93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248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11 CuadroTexto"/>
          <p:cNvSpPr txBox="1"/>
          <p:nvPr/>
        </p:nvSpPr>
        <p:spPr>
          <a:xfrm>
            <a:off x="899592" y="1688319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 TRIMESTRE GESTACIONAL</a:t>
            </a:r>
            <a:endParaRPr lang="es-MX" dirty="0"/>
          </a:p>
        </p:txBody>
      </p:sp>
      <p:sp>
        <p:nvSpPr>
          <p:cNvPr id="13" name="12 CuadroTexto"/>
          <p:cNvSpPr txBox="1"/>
          <p:nvPr/>
        </p:nvSpPr>
        <p:spPr>
          <a:xfrm>
            <a:off x="866172" y="4248823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PORCENTAJE DE CASOS POR JURISDICCION </a:t>
            </a:r>
            <a:endParaRPr lang="es-MX" dirty="0"/>
          </a:p>
        </p:txBody>
      </p:sp>
      <p:sp>
        <p:nvSpPr>
          <p:cNvPr id="14" name="13 CuadroTexto"/>
          <p:cNvSpPr txBox="1"/>
          <p:nvPr/>
        </p:nvSpPr>
        <p:spPr>
          <a:xfrm>
            <a:off x="2992333" y="694536"/>
            <a:ext cx="39559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/>
              <a:t>COORDINACIÓN DE SALUD MATERNA Y PERINATAL</a:t>
            </a:r>
            <a:endParaRPr lang="es-MX" sz="1200" b="1" dirty="0"/>
          </a:p>
        </p:txBody>
      </p:sp>
    </p:spTree>
    <p:extLst>
      <p:ext uri="{BB962C8B-B14F-4D97-AF65-F5344CB8AC3E}">
        <p14:creationId xmlns:p14="http://schemas.microsoft.com/office/powerpoint/2010/main" val="467793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2"/>
          <p:cNvGrpSpPr/>
          <p:nvPr/>
        </p:nvGrpSpPr>
        <p:grpSpPr>
          <a:xfrm>
            <a:off x="2992333" y="1484822"/>
            <a:ext cx="5322500" cy="938253"/>
            <a:chOff x="2446602" y="63570"/>
            <a:chExt cx="5160910" cy="711696"/>
          </a:xfrm>
        </p:grpSpPr>
        <p:pic>
          <p:nvPicPr>
            <p:cNvPr id="4" name="Imagen 24"/>
            <p:cNvPicPr>
              <a:picLocks noChangeAspect="1"/>
            </p:cNvPicPr>
            <p:nvPr/>
          </p:nvPicPr>
          <p:blipFill rotWithShape="1">
            <a:blip r:embed="rId2" cstate="print"/>
            <a:srcRect l="45936" t="53360" r="17537" b="43984"/>
            <a:stretch/>
          </p:blipFill>
          <p:spPr>
            <a:xfrm>
              <a:off x="2446602" y="63570"/>
              <a:ext cx="5016894" cy="216024"/>
            </a:xfrm>
            <a:prstGeom prst="rect">
              <a:avLst/>
            </a:prstGeom>
          </p:spPr>
        </p:pic>
        <p:pic>
          <p:nvPicPr>
            <p:cNvPr id="5" name="Imagen 25"/>
            <p:cNvPicPr>
              <a:picLocks noChangeAspect="1"/>
            </p:cNvPicPr>
            <p:nvPr/>
          </p:nvPicPr>
          <p:blipFill rotWithShape="1">
            <a:blip r:embed="rId2" cstate="print"/>
            <a:srcRect l="45936" t="53360" r="17537" b="43984"/>
            <a:stretch/>
          </p:blipFill>
          <p:spPr>
            <a:xfrm>
              <a:off x="2566952" y="227936"/>
              <a:ext cx="5016894" cy="216024"/>
            </a:xfrm>
            <a:prstGeom prst="rect">
              <a:avLst/>
            </a:prstGeom>
          </p:spPr>
        </p:pic>
        <p:pic>
          <p:nvPicPr>
            <p:cNvPr id="6" name="Imagen 26"/>
            <p:cNvPicPr>
              <a:picLocks noChangeAspect="1"/>
            </p:cNvPicPr>
            <p:nvPr/>
          </p:nvPicPr>
          <p:blipFill rotWithShape="1">
            <a:blip r:embed="rId2" cstate="print"/>
            <a:srcRect l="45936" t="53360" r="17537" b="43984"/>
            <a:stretch/>
          </p:blipFill>
          <p:spPr>
            <a:xfrm>
              <a:off x="2518610" y="415226"/>
              <a:ext cx="5016894" cy="216024"/>
            </a:xfrm>
            <a:prstGeom prst="rect">
              <a:avLst/>
            </a:prstGeom>
          </p:spPr>
        </p:pic>
        <p:pic>
          <p:nvPicPr>
            <p:cNvPr id="7" name="Imagen 27"/>
            <p:cNvPicPr>
              <a:picLocks noChangeAspect="1"/>
            </p:cNvPicPr>
            <p:nvPr/>
          </p:nvPicPr>
          <p:blipFill rotWithShape="1">
            <a:blip r:embed="rId2" cstate="print"/>
            <a:srcRect l="45936" t="53360" r="17537" b="43984"/>
            <a:stretch/>
          </p:blipFill>
          <p:spPr>
            <a:xfrm>
              <a:off x="2590618" y="559242"/>
              <a:ext cx="5016894" cy="216024"/>
            </a:xfrm>
            <a:prstGeom prst="rect">
              <a:avLst/>
            </a:prstGeom>
          </p:spPr>
        </p:pic>
      </p:grpSp>
      <p:sp>
        <p:nvSpPr>
          <p:cNvPr id="8" name="7 Rectángulo"/>
          <p:cNvSpPr/>
          <p:nvPr/>
        </p:nvSpPr>
        <p:spPr>
          <a:xfrm>
            <a:off x="1331640" y="1342426"/>
            <a:ext cx="7478624" cy="41490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dirty="0" smtClean="0">
                <a:solidFill>
                  <a:schemeClr val="tx1"/>
                </a:solidFill>
              </a:rPr>
              <a:t>SEGUIMIENTO </a:t>
            </a:r>
            <a:r>
              <a:rPr lang="es-MX" sz="1400" b="1" dirty="0">
                <a:solidFill>
                  <a:schemeClr val="tx1"/>
                </a:solidFill>
              </a:rPr>
              <a:t>DE </a:t>
            </a:r>
            <a:r>
              <a:rPr lang="es-MX" sz="1400" b="1" dirty="0" smtClean="0">
                <a:solidFill>
                  <a:schemeClr val="tx1"/>
                </a:solidFill>
              </a:rPr>
              <a:t>EMBARAZADAS </a:t>
            </a:r>
            <a:r>
              <a:rPr lang="es-MX" sz="1400" b="1" dirty="0">
                <a:solidFill>
                  <a:schemeClr val="tx1"/>
                </a:solidFill>
              </a:rPr>
              <a:t>CON  DIAGNÓSTICO CONFIRMADO DE </a:t>
            </a:r>
            <a:r>
              <a:rPr lang="es-MX" sz="1400" b="1" dirty="0" smtClean="0">
                <a:solidFill>
                  <a:schemeClr val="tx1"/>
                </a:solidFill>
              </a:rPr>
              <a:t>ZIKA</a:t>
            </a:r>
          </a:p>
          <a:p>
            <a:pPr algn="ctr"/>
            <a:r>
              <a:rPr lang="es-MX" sz="1400" b="1" dirty="0" smtClean="0">
                <a:solidFill>
                  <a:schemeClr val="tx1"/>
                </a:solidFill>
              </a:rPr>
              <a:t>SSA SLP 2017</a:t>
            </a:r>
            <a:endParaRPr lang="es-MX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9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7489686"/>
              </p:ext>
            </p:extLst>
          </p:nvPr>
        </p:nvGraphicFramePr>
        <p:xfrm>
          <a:off x="1414126" y="1916832"/>
          <a:ext cx="6603657" cy="1751466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142940"/>
                <a:gridCol w="754022"/>
                <a:gridCol w="793709"/>
                <a:gridCol w="730212"/>
                <a:gridCol w="595282"/>
                <a:gridCol w="698464"/>
                <a:gridCol w="698464"/>
                <a:gridCol w="595282"/>
                <a:gridCol w="595282"/>
              </a:tblGrid>
              <a:tr h="27422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JURISDICCIÓN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15" marR="7815" marT="78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CONCLUSIÓN DEL EMB.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15" marR="7815" marT="78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&gt; 40 SDG en seguimiento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15" marR="7815" marT="78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ABORTO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15" marR="7815" marT="78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SEGUIMIENTO A TRAVÉS DE CONTROL PRENATAL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15" marR="7815" marT="78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6469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1ER. TRIM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15" marR="7815" marT="78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2DO. TRIM</a:t>
                      </a:r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15" marR="7815" marT="78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3ER. TRIM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15" marR="7815" marT="78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USG BASAL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15" marR="7815" marT="78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USG SEG.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15" marR="7815" marT="78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02091"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 dirty="0">
                          <a:effectLst/>
                        </a:rPr>
                        <a:t>IV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15" marR="7815" marT="781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34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22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5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02091"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V</a:t>
                      </a:r>
                      <a:endParaRPr lang="es-MX" sz="9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7815" marR="7815" marT="781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76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51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4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92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83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02091"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 dirty="0">
                          <a:effectLst/>
                        </a:rPr>
                        <a:t>VI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15" marR="7815" marT="781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10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9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7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02091"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 dirty="0">
                          <a:effectLst/>
                        </a:rPr>
                        <a:t>VII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15" marR="7815" marT="781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16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14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11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5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02091"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 dirty="0">
                          <a:effectLst/>
                        </a:rPr>
                        <a:t>TOTAL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15" marR="7815" marT="781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130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102</a:t>
                      </a:r>
                      <a:endParaRPr lang="es-MX" sz="1000" b="0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12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117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91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02091"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15" marR="7815" marT="781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graphicFrame>
        <p:nvGraphicFramePr>
          <p:cNvPr id="10" name="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2264749"/>
              </p:ext>
            </p:extLst>
          </p:nvPr>
        </p:nvGraphicFramePr>
        <p:xfrm>
          <a:off x="1523628" y="4293096"/>
          <a:ext cx="6288732" cy="2060564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818761"/>
                <a:gridCol w="540155"/>
                <a:gridCol w="568584"/>
                <a:gridCol w="523096"/>
                <a:gridCol w="426438"/>
                <a:gridCol w="426438"/>
                <a:gridCol w="426438"/>
                <a:gridCol w="734586"/>
                <a:gridCol w="512312"/>
                <a:gridCol w="623449"/>
                <a:gridCol w="688475"/>
              </a:tblGrid>
              <a:tr h="352715"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s-MX" sz="1200" b="1" u="none" strike="noStrike" dirty="0">
                          <a:effectLst/>
                        </a:rPr>
                        <a:t>HALLAZGOS </a:t>
                      </a:r>
                      <a:r>
                        <a:rPr lang="es-MX" sz="1200" b="1" u="none" strike="noStrike" dirty="0" smtClean="0">
                          <a:effectLst/>
                        </a:rPr>
                        <a:t>PERINATALES</a:t>
                      </a:r>
                      <a:endParaRPr lang="es-MX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MX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CASOS</a:t>
                      </a:r>
                    </a:p>
                    <a:p>
                      <a:pPr algn="ctr" fontAlgn="b"/>
                      <a:r>
                        <a:rPr lang="es-MX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REPORTADOS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MX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  <a:r>
                        <a:rPr lang="es-MX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DE CASOS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MX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 ER TRIM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AVANCE</a:t>
                      </a:r>
                      <a:endParaRPr lang="es-MX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58701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JURISDICCIÓN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SANOS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ABORTO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 smtClean="0">
                          <a:effectLst/>
                        </a:rPr>
                        <a:t>RCIU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MICROCEFALIA</a:t>
                      </a:r>
                      <a:endParaRPr lang="es-MX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OBITO</a:t>
                      </a:r>
                      <a:endParaRPr lang="es-MX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5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</a:t>
                      </a:r>
                      <a:r>
                        <a:rPr lang="es-MX" sz="5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ESTUDIO</a:t>
                      </a:r>
                      <a:endParaRPr lang="es-MX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2416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IV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28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es-MX" sz="10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30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61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4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52 %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2416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V</a:t>
                      </a:r>
                      <a:endParaRPr lang="es-MX" sz="10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76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53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135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7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60 %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2416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VI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10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19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47 %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2416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VII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es-MX" sz="10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18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509415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509415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509415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509415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s-MX" sz="1000" b="0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509415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509415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509415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509415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509415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53 %</a:t>
                      </a:r>
                    </a:p>
                  </a:txBody>
                  <a:tcPr marL="9525" marR="9525" marT="9525" marB="0" anchor="ctr"/>
                </a:tc>
              </a:tr>
              <a:tr h="224167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 dirty="0">
                          <a:effectLst/>
                        </a:rPr>
                        <a:t>TOTAL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129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132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248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12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56</a:t>
                      </a:r>
                      <a:r>
                        <a:rPr lang="es-MX" sz="10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% 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11 CuadroTexto"/>
          <p:cNvSpPr txBox="1"/>
          <p:nvPr/>
        </p:nvSpPr>
        <p:spPr>
          <a:xfrm>
            <a:off x="2992331" y="724006"/>
            <a:ext cx="39559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/>
              <a:t>COORDINACIÓN DE SALUD MATERNA Y PERINATAL</a:t>
            </a:r>
            <a:endParaRPr lang="es-MX" sz="1200" b="1" dirty="0"/>
          </a:p>
        </p:txBody>
      </p:sp>
      <p:sp>
        <p:nvSpPr>
          <p:cNvPr id="13" name="12 Rectángulo"/>
          <p:cNvSpPr/>
          <p:nvPr/>
        </p:nvSpPr>
        <p:spPr>
          <a:xfrm>
            <a:off x="3347864" y="2492896"/>
            <a:ext cx="720080" cy="792088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13 Rectángulo"/>
          <p:cNvSpPr/>
          <p:nvPr/>
        </p:nvSpPr>
        <p:spPr>
          <a:xfrm>
            <a:off x="3347864" y="3284984"/>
            <a:ext cx="720080" cy="144016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7218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sz="half" idx="2"/>
          </p:nvPr>
        </p:nvSpPr>
        <p:spPr>
          <a:xfrm>
            <a:off x="467544" y="1556792"/>
            <a:ext cx="4040188" cy="3951288"/>
          </a:xfrm>
        </p:spPr>
        <p:txBody>
          <a:bodyPr>
            <a:noAutofit/>
          </a:bodyPr>
          <a:lstStyle/>
          <a:p>
            <a:r>
              <a:rPr lang="es-MX" sz="2000" i="1" dirty="0"/>
              <a:t>- 423 casos notificados</a:t>
            </a:r>
            <a:endParaRPr lang="es-MX" sz="2000" dirty="0"/>
          </a:p>
          <a:p>
            <a:r>
              <a:rPr lang="es-MX" sz="2000" i="1" dirty="0"/>
              <a:t>- 1 ya dictaminado como aborto espontaneo</a:t>
            </a:r>
            <a:endParaRPr lang="es-MX" sz="2000" dirty="0"/>
          </a:p>
          <a:p>
            <a:r>
              <a:rPr lang="es-MX" sz="2000" i="1" dirty="0"/>
              <a:t>- 5 ya valorados como clínicamente sanos (SON ISSSTE E IMSS)</a:t>
            </a:r>
            <a:endParaRPr lang="es-MX" sz="2000" dirty="0"/>
          </a:p>
          <a:p>
            <a:r>
              <a:rPr lang="es-MX" sz="2000" b="1" i="1" u="sng" dirty="0"/>
              <a:t>- 1 SÍNDROME CONGÉNITO ASOCIADO A ZIKA EN SU ENTIDAD</a:t>
            </a:r>
            <a:endParaRPr lang="es-MX" sz="2000" dirty="0"/>
          </a:p>
          <a:p>
            <a:r>
              <a:rPr lang="es-MX" sz="2000" i="1" dirty="0"/>
              <a:t>- 359 casos pendientes, de acuerdo al trimestre de infección, FPP y semanas de gestación</a:t>
            </a:r>
            <a:endParaRPr lang="es-MX" sz="2000" dirty="0"/>
          </a:p>
          <a:p>
            <a:r>
              <a:rPr lang="es-MX" sz="2000" i="1" dirty="0"/>
              <a:t>- 57 actualmente en gestación o recientemente con resolución del evento obstétrico.</a:t>
            </a:r>
            <a:endParaRPr lang="es-MX" sz="2000" dirty="0"/>
          </a:p>
          <a:p>
            <a:endParaRPr lang="es-MX" sz="2000" dirty="0"/>
          </a:p>
        </p:txBody>
      </p:sp>
      <p:sp>
        <p:nvSpPr>
          <p:cNvPr id="7" name="6 Marcador de contenido"/>
          <p:cNvSpPr>
            <a:spLocks noGrp="1"/>
          </p:cNvSpPr>
          <p:nvPr>
            <p:ph sz="quarter" idx="4"/>
          </p:nvPr>
        </p:nvSpPr>
        <p:spPr>
          <a:xfrm>
            <a:off x="4645028" y="1772816"/>
            <a:ext cx="4041775" cy="4353350"/>
          </a:xfrm>
        </p:spPr>
        <p:txBody>
          <a:bodyPr/>
          <a:lstStyle/>
          <a:p>
            <a:r>
              <a:rPr lang="es-MX" dirty="0" smtClean="0"/>
              <a:t>Plataforma </a:t>
            </a:r>
          </a:p>
          <a:p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2987824" y="188640"/>
            <a:ext cx="5472608" cy="11521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accent3">
                    <a:lumMod val="75000"/>
                  </a:schemeClr>
                </a:solidFill>
              </a:rPr>
              <a:t>CENTRO NACIONAL DE EQUIDAD DE GENERO Y SALUD REPRODUCTIVA </a:t>
            </a:r>
            <a:endParaRPr lang="es-MX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graphicFrame>
        <p:nvGraphicFramePr>
          <p:cNvPr id="8" name="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1647168"/>
              </p:ext>
            </p:extLst>
          </p:nvPr>
        </p:nvGraphicFramePr>
        <p:xfrm>
          <a:off x="5580112" y="2492896"/>
          <a:ext cx="2736304" cy="3468095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368152"/>
                <a:gridCol w="1368152"/>
              </a:tblGrid>
              <a:tr h="699065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Institución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Casos </a:t>
                      </a:r>
                      <a:endParaRPr lang="es-MX" dirty="0"/>
                    </a:p>
                  </a:txBody>
                  <a:tcPr/>
                </a:tc>
              </a:tr>
              <a:tr h="689330">
                <a:tc>
                  <a:txBody>
                    <a:bodyPr/>
                    <a:lstStyle/>
                    <a:p>
                      <a:r>
                        <a:rPr lang="es-MX" dirty="0" smtClean="0"/>
                        <a:t>SSA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41</a:t>
                      </a:r>
                      <a:endParaRPr lang="es-MX" dirty="0"/>
                    </a:p>
                  </a:txBody>
                  <a:tcPr/>
                </a:tc>
              </a:tr>
              <a:tr h="689330">
                <a:tc>
                  <a:txBody>
                    <a:bodyPr/>
                    <a:lstStyle/>
                    <a:p>
                      <a:r>
                        <a:rPr lang="es-MX" dirty="0" smtClean="0"/>
                        <a:t>IMSS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8</a:t>
                      </a:r>
                      <a:endParaRPr lang="es-MX" dirty="0"/>
                    </a:p>
                  </a:txBody>
                  <a:tcPr/>
                </a:tc>
              </a:tr>
              <a:tr h="689330">
                <a:tc>
                  <a:txBody>
                    <a:bodyPr/>
                    <a:lstStyle/>
                    <a:p>
                      <a:r>
                        <a:rPr lang="es-MX" dirty="0" smtClean="0"/>
                        <a:t>IMSS PROSPERA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  <a:endParaRPr lang="es-MX" dirty="0"/>
                    </a:p>
                  </a:txBody>
                  <a:tcPr/>
                </a:tc>
              </a:tr>
              <a:tr h="689330">
                <a:tc>
                  <a:txBody>
                    <a:bodyPr/>
                    <a:lstStyle/>
                    <a:p>
                      <a:r>
                        <a:rPr lang="es-MX" dirty="0" smtClean="0"/>
                        <a:t>ISSSTE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267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0874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336</Words>
  <Application>Microsoft Office PowerPoint</Application>
  <PresentationFormat>Presentación en pantalla (4:3)</PresentationFormat>
  <Paragraphs>266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1_Tema de Office</vt:lpstr>
      <vt:lpstr>ZIKA </vt:lpstr>
      <vt:lpstr>Compendio estatal 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saludm</dc:creator>
  <cp:lastModifiedBy>usuario</cp:lastModifiedBy>
  <cp:revision>16</cp:revision>
  <cp:lastPrinted>2018-05-16T14:35:14Z</cp:lastPrinted>
  <dcterms:created xsi:type="dcterms:W3CDTF">2018-05-16T13:22:32Z</dcterms:created>
  <dcterms:modified xsi:type="dcterms:W3CDTF">2018-08-15T16:32:55Z</dcterms:modified>
</cp:coreProperties>
</file>